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13004800" cy="9753600"/>
  <p:notesSz cx="6858000" cy="9144000"/>
  <p:defaultTextStyle>
    <a:lvl1pPr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1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2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3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4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231900" indent="-342900">
              <a:spcBef>
                <a:spcPts val="3200"/>
              </a:spcBef>
              <a:defRPr sz="2800"/>
            </a:lvl3pPr>
            <a:lvl4pPr marL="1676400" indent="-342900">
              <a:spcBef>
                <a:spcPts val="3200"/>
              </a:spcBef>
              <a:defRPr sz="2800"/>
            </a:lvl4pPr>
            <a:lvl5pPr marL="2120900" indent="-342900">
              <a:spcBef>
                <a:spcPts val="32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1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2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3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4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1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2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3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4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正文级别 5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6.tif"/><Relationship Id="rId6" Type="http://schemas.openxmlformats.org/officeDocument/2006/relationships/image" Target="../media/image7.tif"/><Relationship Id="rId7" Type="http://schemas.openxmlformats.org/officeDocument/2006/relationships/image" Target="../media/image8.tif"/><Relationship Id="rId8" Type="http://schemas.openxmlformats.org/officeDocument/2006/relationships/image" Target="../media/image9.tif"/><Relationship Id="rId9" Type="http://schemas.openxmlformats.org/officeDocument/2006/relationships/image" Target="../media/image10.tif"/><Relationship Id="rId10" Type="http://schemas.openxmlformats.org/officeDocument/2006/relationships/image" Target="../media/image11.tif"/><Relationship Id="rId11" Type="http://schemas.openxmlformats.org/officeDocument/2006/relationships/image" Target="../media/image12.tif"/><Relationship Id="rId12" Type="http://schemas.openxmlformats.org/officeDocument/2006/relationships/image" Target="../media/image13.tif"/><Relationship Id="rId13" Type="http://schemas.openxmlformats.org/officeDocument/2006/relationships/image" Target="../media/image14.tif"/><Relationship Id="rId14" Type="http://schemas.openxmlformats.org/officeDocument/2006/relationships/image" Target="../media/image15.tif"/><Relationship Id="rId15" Type="http://schemas.openxmlformats.org/officeDocument/2006/relationships/image" Target="../media/image16.tif"/><Relationship Id="rId16" Type="http://schemas.openxmlformats.org/officeDocument/2006/relationships/image" Target="../media/image17.tif"/><Relationship Id="rId17" Type="http://schemas.openxmlformats.org/officeDocument/2006/relationships/image" Target="../media/image18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1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668634" y="1030023"/>
            <a:ext cx="11504019" cy="7964158"/>
          </a:xfrm>
          <a:prstGeom prst="rect">
            <a:avLst/>
          </a:prstGeom>
          <a:ln w="1016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33" name="Shape 33"/>
          <p:cNvSpPr/>
          <p:nvPr>
            <p:ph type="title"/>
          </p:nvPr>
        </p:nvSpPr>
        <p:spPr>
          <a:xfrm>
            <a:off x="1639159" y="6718300"/>
            <a:ext cx="9726482" cy="14224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Live Show</a:t>
            </a:r>
          </a:p>
        </p:txBody>
      </p:sp>
      <p:sp>
        <p:nvSpPr>
          <p:cNvPr id="34" name="Shape 3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国内最具影响力互联网直播平台</a:t>
            </a:r>
          </a:p>
        </p:txBody>
      </p:sp>
      <p:pic>
        <p:nvPicPr>
          <p:cNvPr id="3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6628" y="1539395"/>
            <a:ext cx="7928030" cy="3497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6665" y="5062455"/>
            <a:ext cx="8207956" cy="15796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产品盈利模式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VIP会员服务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品牌广告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互动娱乐表情包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在线商城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线下专题活动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asted-image.tif"/>
          <p:cNvPicPr/>
          <p:nvPr/>
        </p:nvPicPr>
        <p:blipFill>
          <a:blip r:embed="rId2">
            <a:extLst/>
          </a:blip>
          <a:srcRect l="6543" t="0" r="6543" b="0"/>
          <a:stretch>
            <a:fillRect/>
          </a:stretch>
        </p:blipFill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资金预算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952500" y="2590800"/>
            <a:ext cx="5334000" cy="1606220"/>
          </a:xfrm>
          <a:prstGeom prst="rect">
            <a:avLst/>
          </a:prstGeom>
        </p:spPr>
        <p:txBody>
          <a:bodyPr/>
          <a:lstStyle/>
          <a:p>
            <a:pPr lvl="0" marL="293914" indent="-29391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直播服务平台硬件支撑系统 视频采集设备、服务器、带宽等 </a:t>
            </a:r>
            <a:endParaRPr sz="2400">
              <a:solidFill>
                <a:srgbClr val="FFFFFF"/>
              </a:solidFill>
            </a:endParaRPr>
          </a:p>
          <a:p>
            <a:pPr lvl="0" marL="293914" indent="-293914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直播服务支撑平台管理系统</a:t>
            </a:r>
          </a:p>
        </p:txBody>
      </p:sp>
      <p:sp>
        <p:nvSpPr>
          <p:cNvPr id="102" name="Shape 102"/>
          <p:cNvSpPr/>
          <p:nvPr/>
        </p:nvSpPr>
        <p:spPr>
          <a:xfrm>
            <a:off x="2884813" y="4374819"/>
            <a:ext cx="306110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预计费用300万人民币</a:t>
            </a:r>
          </a:p>
        </p:txBody>
      </p:sp>
      <p:sp>
        <p:nvSpPr>
          <p:cNvPr id="103" name="Shape 103"/>
          <p:cNvSpPr/>
          <p:nvPr/>
        </p:nvSpPr>
        <p:spPr>
          <a:xfrm>
            <a:off x="939800" y="6635419"/>
            <a:ext cx="5334001" cy="18887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293914" indent="-293914" algn="l">
              <a:spcBef>
                <a:spcPts val="3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直播平台APP市场推广 例：市场推广和品牌推广</a:t>
            </a:r>
            <a:endParaRPr sz="2400">
              <a:solidFill>
                <a:srgbClr val="FFFFFF"/>
              </a:solidFill>
            </a:endParaRPr>
          </a:p>
          <a:p>
            <a:pPr lvl="0" marL="293914" indent="-293914" algn="l">
              <a:spcBef>
                <a:spcPts val="3200"/>
              </a:spcBef>
              <a:buSzPct val="75000"/>
              <a:buChar char="•"/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直播平台运营 例：直播节目内容制作费用等</a:t>
            </a:r>
          </a:p>
        </p:txBody>
      </p:sp>
      <p:sp>
        <p:nvSpPr>
          <p:cNvPr id="104" name="Shape 104"/>
          <p:cNvSpPr/>
          <p:nvPr/>
        </p:nvSpPr>
        <p:spPr>
          <a:xfrm>
            <a:off x="1009384" y="5022519"/>
            <a:ext cx="5194832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93914" indent="-293914" algn="l">
              <a:spcBef>
                <a:spcPts val="3200"/>
              </a:spcBef>
              <a:buSzPct val="75000"/>
              <a:buChar char="•"/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直播服务平台APP研发   例：产品研发设备及人员成本等</a:t>
            </a:r>
          </a:p>
        </p:txBody>
      </p:sp>
      <p:sp>
        <p:nvSpPr>
          <p:cNvPr id="105" name="Shape 105"/>
          <p:cNvSpPr/>
          <p:nvPr/>
        </p:nvSpPr>
        <p:spPr>
          <a:xfrm>
            <a:off x="2884813" y="5987719"/>
            <a:ext cx="306110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预计费用200万人民币</a:t>
            </a:r>
          </a:p>
        </p:txBody>
      </p:sp>
      <p:sp>
        <p:nvSpPr>
          <p:cNvPr id="106" name="Shape 106"/>
          <p:cNvSpPr/>
          <p:nvPr/>
        </p:nvSpPr>
        <p:spPr>
          <a:xfrm>
            <a:off x="2884813" y="7306740"/>
            <a:ext cx="306110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预计费用300万人民币</a:t>
            </a:r>
          </a:p>
        </p:txBody>
      </p:sp>
      <p:sp>
        <p:nvSpPr>
          <p:cNvPr id="107" name="Shape 107"/>
          <p:cNvSpPr/>
          <p:nvPr/>
        </p:nvSpPr>
        <p:spPr>
          <a:xfrm>
            <a:off x="2884813" y="8521038"/>
            <a:ext cx="306110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预计费用200万人民币</a:t>
            </a:r>
          </a:p>
        </p:txBody>
      </p:sp>
      <p:sp>
        <p:nvSpPr>
          <p:cNvPr id="108" name="Shape 108"/>
          <p:cNvSpPr/>
          <p:nvPr/>
        </p:nvSpPr>
        <p:spPr>
          <a:xfrm>
            <a:off x="996678" y="1943099"/>
            <a:ext cx="3535377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合计费用约1000万人民币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直播APP研发周期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产品设计期 1个月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产品研发期 3个月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产品内测期 1个月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灰度测试期 1个月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5378450" y="4560950"/>
            <a:ext cx="2247901" cy="631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谢谢观看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目录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prstGeom prst="rect">
            <a:avLst/>
          </a:prstGeom>
          <a:ln w="114300">
            <a:solidFill>
              <a:srgbClr val="FF2600"/>
            </a:solidFill>
          </a:ln>
        </p:spPr>
        <p:txBody>
          <a:bodyPr/>
          <a:lstStyle/>
          <a:p>
            <a:pPr lvl="0" marL="291498" indent="-291498" defTabSz="519937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2492">
                <a:solidFill>
                  <a:srgbClr val="FFFFFF"/>
                </a:solidFill>
              </a:rPr>
              <a:t>市场背景和趋势</a:t>
            </a:r>
            <a:endParaRPr sz="2492">
              <a:solidFill>
                <a:srgbClr val="FFFFFF"/>
              </a:solidFill>
            </a:endParaRPr>
          </a:p>
          <a:p>
            <a:pPr lvl="0" marL="291498" indent="-291498" defTabSz="519937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2492">
                <a:solidFill>
                  <a:srgbClr val="FFFFFF"/>
                </a:solidFill>
              </a:rPr>
              <a:t>市场定位受众人群</a:t>
            </a:r>
            <a:endParaRPr sz="2492">
              <a:solidFill>
                <a:srgbClr val="FFFFFF"/>
              </a:solidFill>
            </a:endParaRPr>
          </a:p>
          <a:p>
            <a:pPr lvl="0" marL="291498" indent="-291498" defTabSz="519937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2492">
                <a:solidFill>
                  <a:srgbClr val="FFFFFF"/>
                </a:solidFill>
              </a:rPr>
              <a:t>直播服务平台支撑系统架构</a:t>
            </a:r>
            <a:endParaRPr sz="2492">
              <a:solidFill>
                <a:srgbClr val="FFFFFF"/>
              </a:solidFill>
            </a:endParaRPr>
          </a:p>
          <a:p>
            <a:pPr lvl="0" marL="291498" indent="-291498" defTabSz="519937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2492">
                <a:solidFill>
                  <a:srgbClr val="FFFFFF"/>
                </a:solidFill>
              </a:rPr>
              <a:t>直播服务平台功能模块</a:t>
            </a:r>
            <a:endParaRPr sz="2492">
              <a:solidFill>
                <a:srgbClr val="FFFFFF"/>
              </a:solidFill>
            </a:endParaRPr>
          </a:p>
          <a:p>
            <a:pPr lvl="0" marL="291498" indent="-291498" defTabSz="519937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2492">
                <a:solidFill>
                  <a:srgbClr val="FFFFFF"/>
                </a:solidFill>
              </a:rPr>
              <a:t>直播服务平台推广模式</a:t>
            </a:r>
            <a:endParaRPr sz="2492">
              <a:solidFill>
                <a:srgbClr val="FFFFFF"/>
              </a:solidFill>
            </a:endParaRPr>
          </a:p>
          <a:p>
            <a:pPr lvl="0" marL="291498" indent="-291498" defTabSz="519937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2492">
                <a:solidFill>
                  <a:srgbClr val="FFFFFF"/>
                </a:solidFill>
              </a:rPr>
              <a:t>资金预算</a:t>
            </a:r>
            <a:endParaRPr sz="2492">
              <a:solidFill>
                <a:srgbClr val="FFFFFF"/>
              </a:solidFill>
            </a:endParaRPr>
          </a:p>
          <a:p>
            <a:pPr lvl="0" marL="291498" indent="-291498" defTabSz="519937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2492">
                <a:solidFill>
                  <a:srgbClr val="FFFFFF"/>
                </a:solidFill>
              </a:rPr>
              <a:t>直播服务平台盈利模式</a:t>
            </a:r>
            <a:endParaRPr sz="2492">
              <a:solidFill>
                <a:srgbClr val="FFFFFF"/>
              </a:solidFill>
            </a:endParaRPr>
          </a:p>
          <a:p>
            <a:pPr lvl="0" marL="291498" indent="-291498" defTabSz="519937">
              <a:spcBef>
                <a:spcPts val="3700"/>
              </a:spcBef>
              <a:defRPr sz="1800">
                <a:solidFill>
                  <a:srgbClr val="000000"/>
                </a:solidFill>
              </a:defRPr>
            </a:pPr>
            <a:r>
              <a:rPr sz="2492">
                <a:solidFill>
                  <a:srgbClr val="FFFFFF"/>
                </a:solidFill>
              </a:rPr>
              <a:t>直播APP研发周期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市场背景和趋势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  <a:ln w="114300">
            <a:solidFill>
              <a:srgbClr val="FF2600"/>
            </a:solidFill>
          </a:ln>
        </p:spPr>
        <p:txBody>
          <a:bodyPr/>
          <a:lstStyle/>
          <a:p>
            <a:pPr lvl="0" marL="342900" indent="-34290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目前知名互联网直播平台有YY，BOBO等，主要是依靠女主播个人表演秀，来吸引众多用户，直播的内容大多数低俗和色情相关，直播视频质量也是良莠不齐。</a:t>
            </a:r>
            <a:endParaRPr sz="2800">
              <a:solidFill>
                <a:srgbClr val="FFFFFF"/>
              </a:solidFill>
            </a:endParaRPr>
          </a:p>
          <a:p>
            <a:pPr lvl="0" marL="342900" indent="-34290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随着网络的带宽增加和高清视频技术的提升，用户对网络视频直播日益成为刚性需求，网络直播具备高清的视觉效果和良好的用户体验，必将替代传统电视台直播模式。</a:t>
            </a:r>
            <a:endParaRPr sz="2800">
              <a:solidFill>
                <a:srgbClr val="FFFFFF"/>
              </a:solidFill>
            </a:endParaRPr>
          </a:p>
          <a:p>
            <a:pPr lvl="0" marL="342900" indent="-342900">
              <a:spcBef>
                <a:spcPts val="3200"/>
              </a:spcBef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例如 美国的NPR、韩国的KBS、MBC、SBS、英国的BBC等都有相关的直播视频服务平台。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5942029" y="3407345"/>
            <a:ext cx="3739307" cy="46021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720C0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5" name="Shape 45"/>
          <p:cNvSpPr/>
          <p:nvPr/>
        </p:nvSpPr>
        <p:spPr>
          <a:xfrm>
            <a:off x="6377177" y="3457029"/>
            <a:ext cx="2869011" cy="3449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971817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市场定位和受众人群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xfrm>
            <a:off x="419100" y="3096120"/>
            <a:ext cx="5367801" cy="4867409"/>
          </a:xfrm>
          <a:prstGeom prst="rect">
            <a:avLst/>
          </a:prstGeom>
          <a:ln w="114300">
            <a:solidFill>
              <a:srgbClr val="FF2600"/>
            </a:solidFill>
          </a:ln>
        </p:spPr>
        <p:txBody>
          <a:bodyPr/>
          <a:lstStyle/>
          <a:p>
            <a:pPr lvl="0" marL="298322" indent="-298322" defTabSz="508254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endParaRPr sz="2436">
              <a:solidFill>
                <a:srgbClr val="FFFFFF"/>
              </a:solidFill>
            </a:endParaRPr>
          </a:p>
          <a:p>
            <a:pPr lvl="0" marL="298322" indent="-298322" defTabSz="508254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36">
                <a:solidFill>
                  <a:srgbClr val="FFFFFF"/>
                </a:solidFill>
              </a:rPr>
              <a:t>市场定位：高清晰度直播画面质量、高品质且差异化的直播策划内容、向互联网活跃用户传播，观看高品质网络直播内容、 才更懂生活的产品理念。        </a:t>
            </a:r>
            <a:endParaRPr sz="2436">
              <a:solidFill>
                <a:srgbClr val="FFFFFF"/>
              </a:solidFill>
            </a:endParaRPr>
          </a:p>
          <a:p>
            <a:pPr lvl="0" marL="298322" indent="-298322" defTabSz="508254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36">
                <a:solidFill>
                  <a:srgbClr val="FFFFFF"/>
                </a:solidFill>
              </a:rPr>
              <a:t>受众人群：在线娱乐兴趣爱好者、对直播内容有需求的广大互联网活跃用户群体，主要年龄区间16-40岁</a:t>
            </a:r>
            <a:endParaRPr sz="2436">
              <a:solidFill>
                <a:srgbClr val="FFFFFF"/>
              </a:solidFill>
            </a:endParaRPr>
          </a:p>
          <a:p>
            <a:pPr lvl="0" marL="298322" indent="-298322" defTabSz="508254">
              <a:spcBef>
                <a:spcPts val="2700"/>
              </a:spcBef>
              <a:defRPr sz="1800">
                <a:solidFill>
                  <a:srgbClr val="000000"/>
                </a:solidFill>
              </a:defRPr>
            </a:pPr>
            <a:r>
              <a:rPr sz="2436">
                <a:solidFill>
                  <a:srgbClr val="FFFFFF"/>
                </a:solidFill>
              </a:rPr>
              <a:t>受众人群结构分析及组成 见右图</a:t>
            </a:r>
          </a:p>
        </p:txBody>
      </p:sp>
      <p:sp>
        <p:nvSpPr>
          <p:cNvPr id="48" name="Shape 48"/>
          <p:cNvSpPr/>
          <p:nvPr/>
        </p:nvSpPr>
        <p:spPr>
          <a:xfrm>
            <a:off x="7192929" y="3462188"/>
            <a:ext cx="1237507" cy="14812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D45954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49" name="Shape 49"/>
          <p:cNvSpPr/>
          <p:nvPr/>
        </p:nvSpPr>
        <p:spPr>
          <a:xfrm flipV="1">
            <a:off x="8469527" y="4950809"/>
            <a:ext cx="4233229" cy="1"/>
          </a:xfrm>
          <a:prstGeom prst="line">
            <a:avLst/>
          </a:prstGeom>
          <a:ln w="25400">
            <a:solidFill>
              <a:srgbClr val="971817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0" name="Shape 50"/>
          <p:cNvSpPr/>
          <p:nvPr/>
        </p:nvSpPr>
        <p:spPr>
          <a:xfrm>
            <a:off x="9287933" y="6889750"/>
            <a:ext cx="3461098" cy="0"/>
          </a:xfrm>
          <a:prstGeom prst="line">
            <a:avLst/>
          </a:prstGeom>
          <a:ln w="25400">
            <a:solidFill>
              <a:srgbClr val="971817"/>
            </a:solidFill>
            <a:custDash>
              <a:ds d="200000" sp="200000"/>
            </a:custDash>
            <a:miter lim="400000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51" name="Shape 51"/>
          <p:cNvSpPr/>
          <p:nvPr/>
        </p:nvSpPr>
        <p:spPr>
          <a:xfrm>
            <a:off x="8232647" y="3165050"/>
            <a:ext cx="1553719" cy="755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社会知名 </a:t>
            </a:r>
            <a:endParaRPr sz="15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商界名人 、艺人</a:t>
            </a:r>
            <a:endParaRPr sz="15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体育明星等</a:t>
            </a:r>
          </a:p>
        </p:txBody>
      </p:sp>
      <p:sp>
        <p:nvSpPr>
          <p:cNvPr id="52" name="Shape 52"/>
          <p:cNvSpPr/>
          <p:nvPr/>
        </p:nvSpPr>
        <p:spPr>
          <a:xfrm>
            <a:off x="8658542" y="5155174"/>
            <a:ext cx="136321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演员、歌手、</a:t>
            </a:r>
            <a:endParaRPr sz="15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 模特或某领域</a:t>
            </a:r>
            <a:endParaRPr sz="15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500">
                <a:solidFill>
                  <a:srgbClr val="FFFFFF"/>
                </a:solidFill>
              </a:rPr>
              <a:t>达人等</a:t>
            </a:r>
          </a:p>
        </p:txBody>
      </p:sp>
      <p:sp>
        <p:nvSpPr>
          <p:cNvPr id="53" name="Shape 53"/>
          <p:cNvSpPr/>
          <p:nvPr/>
        </p:nvSpPr>
        <p:spPr>
          <a:xfrm>
            <a:off x="9315809" y="6931025"/>
            <a:ext cx="1315899" cy="63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互联网用户群体</a:t>
            </a:r>
            <a:endParaRPr sz="13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1300">
                <a:solidFill>
                  <a:srgbClr val="FFFFFF"/>
                </a:solidFill>
              </a:rPr>
              <a:t>各类粉丝群体</a:t>
            </a:r>
            <a:endParaRPr sz="1300">
              <a:solidFill>
                <a:srgbClr val="FFFFFF"/>
              </a:solidFill>
            </a:endParaRPr>
          </a:p>
        </p:txBody>
      </p:sp>
      <p:pic>
        <p:nvPicPr>
          <p:cNvPr id="54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46801" y="2803409"/>
            <a:ext cx="776466" cy="1116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48554" y="2801472"/>
            <a:ext cx="701022" cy="1120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asted-image.ti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474863" y="2832177"/>
            <a:ext cx="776466" cy="1089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pasted-image.ti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47049" y="4977799"/>
            <a:ext cx="698266" cy="1037633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pasted-image.tif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74180" y="4984377"/>
            <a:ext cx="649770" cy="1041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pasted-image.tif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438738" y="4985266"/>
            <a:ext cx="793560" cy="1041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pasted-image.tif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578717" y="6947085"/>
            <a:ext cx="761715" cy="9838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tif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266068" y="6919912"/>
            <a:ext cx="693662" cy="1038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tif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979823" y="6921685"/>
            <a:ext cx="663442" cy="1034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tif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1914400" y="8000468"/>
            <a:ext cx="761715" cy="1165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asted-image.tif"/>
          <p:cNvPicPr/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1065495" y="8025868"/>
            <a:ext cx="805996" cy="1137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asted-image.tif"/>
          <p:cNvPicPr/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0168014" y="8015351"/>
            <a:ext cx="855735" cy="1137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asted-image.tif"/>
          <p:cNvPicPr/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9997601" y="3943220"/>
            <a:ext cx="2098942" cy="936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pasted-image.tif"/>
          <p:cNvPicPr/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045840" y="6045339"/>
            <a:ext cx="685633" cy="801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pasted-image.tif"/>
          <p:cNvPicPr/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0766795" y="6058039"/>
            <a:ext cx="649368" cy="770952"/>
          </a:xfrm>
          <a:prstGeom prst="rect">
            <a:avLst/>
          </a:prstGeom>
          <a:ln w="12700">
            <a:miter lim="400000"/>
          </a:ln>
        </p:spPr>
      </p:pic>
      <p:pic>
        <p:nvPicPr>
          <p:cNvPr id="69" name="pasted-image.tif"/>
          <p:cNvPicPr/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1426038" y="5988560"/>
            <a:ext cx="683043" cy="871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直播服务平台支撑系统</a:t>
            </a:r>
          </a:p>
        </p:txBody>
      </p:sp>
      <p:sp>
        <p:nvSpPr>
          <p:cNvPr id="72" name="Shape 72"/>
          <p:cNvSpPr/>
          <p:nvPr/>
        </p:nvSpPr>
        <p:spPr>
          <a:xfrm>
            <a:off x="2783416" y="2856483"/>
            <a:ext cx="2628901" cy="48463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便携网络直播机</a:t>
            </a:r>
          </a:p>
        </p:txBody>
      </p:sp>
      <p:sp>
        <p:nvSpPr>
          <p:cNvPr id="73" name="Shape 73"/>
          <p:cNvSpPr/>
          <p:nvPr/>
        </p:nvSpPr>
        <p:spPr>
          <a:xfrm>
            <a:off x="8118818" y="2856483"/>
            <a:ext cx="1917701" cy="48463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800"/>
            </a:lvl1pPr>
          </a:lstStyle>
          <a:p>
            <a:pPr lvl="0" defTabSz="91440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直播服务器</a:t>
            </a:r>
          </a:p>
        </p:txBody>
      </p:sp>
      <p:sp>
        <p:nvSpPr>
          <p:cNvPr id="74" name="Shape 74"/>
          <p:cNvSpPr/>
          <p:nvPr/>
        </p:nvSpPr>
        <p:spPr>
          <a:xfrm>
            <a:off x="5187950" y="4634483"/>
            <a:ext cx="2628901" cy="484634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800"/>
            </a:lvl1pPr>
          </a:lstStyle>
          <a:p>
            <a:pPr lvl="0" defTabSz="91440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直播承载服务器</a:t>
            </a:r>
          </a:p>
        </p:txBody>
      </p:sp>
      <p:sp>
        <p:nvSpPr>
          <p:cNvPr id="75" name="Shape 75"/>
          <p:cNvSpPr/>
          <p:nvPr/>
        </p:nvSpPr>
        <p:spPr>
          <a:xfrm>
            <a:off x="2423583" y="7857715"/>
            <a:ext cx="1384301" cy="558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800"/>
            </a:lvl1pPr>
          </a:lstStyle>
          <a:p>
            <a:pPr lvl="0" defTabSz="91440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PC APP</a:t>
            </a:r>
          </a:p>
        </p:txBody>
      </p:sp>
      <p:sp>
        <p:nvSpPr>
          <p:cNvPr id="76" name="Shape 76"/>
          <p:cNvSpPr/>
          <p:nvPr/>
        </p:nvSpPr>
        <p:spPr>
          <a:xfrm>
            <a:off x="8479964" y="7333229"/>
            <a:ext cx="2075943" cy="558801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800"/>
            </a:lvl1pPr>
          </a:lstStyle>
          <a:p>
            <a:pPr lvl="0" defTabSz="91440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Mobile  APP</a:t>
            </a:r>
          </a:p>
        </p:txBody>
      </p:sp>
      <p:sp>
        <p:nvSpPr>
          <p:cNvPr id="77" name="Shape 77"/>
          <p:cNvSpPr/>
          <p:nvPr/>
        </p:nvSpPr>
        <p:spPr>
          <a:xfrm flipV="1">
            <a:off x="5578646" y="3082991"/>
            <a:ext cx="2376383" cy="1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  <a:tailEnd type="arrow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8" name="Shape 78"/>
          <p:cNvSpPr/>
          <p:nvPr/>
        </p:nvSpPr>
        <p:spPr>
          <a:xfrm flipV="1">
            <a:off x="7873113" y="3436161"/>
            <a:ext cx="1460036" cy="1201452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  <a:tailEnd type="arrow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79" name="Shape 79"/>
          <p:cNvSpPr/>
          <p:nvPr/>
        </p:nvSpPr>
        <p:spPr>
          <a:xfrm>
            <a:off x="7391714" y="5310916"/>
            <a:ext cx="1577962" cy="1829339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  <a:tailEnd type="arrow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  <p:sp>
        <p:nvSpPr>
          <p:cNvPr id="80" name="Shape 80"/>
          <p:cNvSpPr/>
          <p:nvPr/>
        </p:nvSpPr>
        <p:spPr>
          <a:xfrm flipH="1">
            <a:off x="3352640" y="5319636"/>
            <a:ext cx="3336341" cy="2333593"/>
          </a:xfrm>
          <a:prstGeom prst="line">
            <a:avLst/>
          </a:prstGeom>
          <a:ln w="25400">
            <a:solidFill>
              <a:srgbClr val="FFFFFF"/>
            </a:solidFill>
            <a:custDash>
              <a:ds d="200000" sp="200000"/>
            </a:custDash>
            <a:miter lim="400000"/>
            <a:headEnd type="triangle"/>
            <a:tailEnd type="arrow"/>
          </a:ln>
        </p:spPr>
        <p:txBody>
          <a:bodyPr lIns="0" tIns="0" rIns="0" bIns="0" anchor="ctr"/>
          <a:lstStyle/>
          <a:p>
            <a:pPr lvl="0">
              <a:defRPr sz="2600"/>
            </a:pP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直播服务支撑硬件系统</a:t>
            </a:r>
          </a:p>
        </p:txBody>
      </p:sp>
      <p:graphicFrame>
        <p:nvGraphicFramePr>
          <p:cNvPr id="83" name="Table 83"/>
          <p:cNvGraphicFramePr/>
          <p:nvPr/>
        </p:nvGraphicFramePr>
        <p:xfrm>
          <a:off x="452966" y="2832100"/>
          <a:ext cx="12161044" cy="6265206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0" rtl="0">
                <a:tableStyleId>{CF821DB8-F4EB-4A41-A1BA-3FCAFE7338EE}</a:tableStyleId>
              </a:tblPr>
              <a:tblGrid>
                <a:gridCol w="857250"/>
                <a:gridCol w="2971800"/>
                <a:gridCol w="5459412"/>
                <a:gridCol w="2872581"/>
              </a:tblGrid>
              <a:tr h="586364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序号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设备名称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功能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备注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1419225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便携直播机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根据线路状况自动调整画面质量</a:t>
                      </a:r>
                      <a:endParaRPr sz="2400">
                        <a:solidFill>
                          <a:srgbClr val="FFFFFF"/>
                        </a:solidFill>
                        <a:latin typeface="Helvetica"/>
                        <a:ea typeface="Helvetica"/>
                        <a:cs typeface="Helvetica"/>
                        <a:sym typeface="Helvetica"/>
                      </a:endParaRPr>
                    </a:p>
                    <a:p>
                      <a:pPr lvl="0"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宋体"/>
                          <a:ea typeface="宋体"/>
                          <a:cs typeface="宋体"/>
                          <a:sym typeface="宋体"/>
                        </a:rPr>
                        <a:t>网络切断时自动再连接、再发送</a:t>
                      </a:r>
                      <a:endParaRPr sz="2400">
                        <a:solidFill>
                          <a:srgbClr val="FFFFFF"/>
                        </a:solidFill>
                        <a:latin typeface="宋体"/>
                        <a:ea typeface="宋体"/>
                        <a:cs typeface="宋体"/>
                        <a:sym typeface="宋体"/>
                      </a:endParaRPr>
                    </a:p>
                    <a:p>
                      <a:pPr lvl="0"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宋体"/>
                          <a:ea typeface="宋体"/>
                          <a:cs typeface="宋体"/>
                          <a:sym typeface="宋体"/>
                        </a:rPr>
                        <a:t>支持wifi内置电池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在支持无线WIFI现场使用，冷热备份；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  <a:tr h="149504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直播服务器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纯硬件编码的广播级数字图像
压缩芯片模块
纯硬件H.264低码率实时压缩
实时性好，编解码总延时小于200ms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702865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CDN承载线路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内容分发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68172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直播承载服务器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4572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Intel架构服务器，200000人同时收看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827532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直播承载服务系统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algn="l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后台服务数据库和服务支撑系统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作为基础直播承载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直播软件APP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用户可以便捷观看直播节目并参与互动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400">
                          <a:solidFill>
                            <a:srgbClr val="FFFFFF"/>
                          </a:solidFill>
                        </a:rPr>
                        <a:t>PC和移动端APP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mobile.jpg"/>
          <p:cNvPicPr/>
          <p:nvPr/>
        </p:nvPicPr>
        <p:blipFill>
          <a:blip r:embed="rId2">
            <a:extLst/>
          </a:blip>
          <a:srcRect l="0" t="16800" r="0" b="16800"/>
          <a:stretch>
            <a:fillRect/>
          </a:stretch>
        </p:blipFill>
        <p:spPr>
          <a:xfrm>
            <a:off x="6718300" y="2590800"/>
            <a:ext cx="53340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直播服务平台功能模块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播放功能 清晰度 分辨率等设置 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直播节目预告列表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直播节目互动娱乐模块 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专题活动区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会员系统 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信息分享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在线商城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120414_FamilySouthAfrica_AT_2300_981x654.jpeg"/>
          <p:cNvPicPr/>
          <p:nvPr/>
        </p:nvPicPr>
        <p:blipFill>
          <a:blip r:embed="rId2">
            <a:extLst/>
          </a:blip>
          <a:srcRect l="5177" t="0" r="4207" b="647"/>
          <a:stretch>
            <a:fillRect/>
          </a:stretch>
        </p:blipFill>
        <p:spPr>
          <a:xfrm>
            <a:off x="6731000" y="4965700"/>
            <a:ext cx="5334000" cy="3898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120414_FamilySouthAfrica_AT_4083_981x654.jpeg"/>
          <p:cNvPicPr/>
          <p:nvPr/>
        </p:nvPicPr>
        <p:blipFill>
          <a:blip r:embed="rId3">
            <a:extLst/>
          </a:blip>
          <a:srcRect l="0" t="0" r="9395" b="647"/>
          <a:stretch>
            <a:fillRect/>
          </a:stretch>
        </p:blipFill>
        <p:spPr>
          <a:xfrm>
            <a:off x="6737350" y="639233"/>
            <a:ext cx="5327650" cy="3894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mobil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7209" y="549241"/>
            <a:ext cx="4733025" cy="84011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产品推广模式</a:t>
            </a:r>
          </a:p>
        </p:txBody>
      </p:sp>
      <p:sp>
        <p:nvSpPr>
          <p:cNvPr id="94" name="Shape 9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微博、微信营销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高端平面媒体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PC应用专用渠道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第三方应用下载渠道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